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8" r:id="rId7"/>
    <p:sldId id="262" r:id="rId8"/>
    <p:sldId id="263" r:id="rId9"/>
    <p:sldId id="267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C1BA"/>
    <a:srgbClr val="DAFFF6"/>
    <a:srgbClr val="15323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131E0-89A8-F848-99BD-4F0BAC52272C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2EEB3-126D-3C4F-B84E-148BE980A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556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2EEB3-126D-3C4F-B84E-148BE980A1C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2EEB3-126D-3C4F-B84E-148BE980A1C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2EEB3-126D-3C4F-B84E-148BE980A1C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2EEB3-126D-3C4F-B84E-148BE980A1C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2EEB3-126D-3C4F-B84E-148BE980A1C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2EEB3-126D-3C4F-B84E-148BE980A1C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2EEB3-126D-3C4F-B84E-148BE980A1C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2EEB3-126D-3C4F-B84E-148BE980A1C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2EEB3-126D-3C4F-B84E-148BE980A1C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2EEB3-126D-3C4F-B84E-148BE980A1C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2EEB3-126D-3C4F-B84E-148BE980A1C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2EEB3-126D-3C4F-B84E-148BE980A1C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8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810" y="2130425"/>
            <a:ext cx="7691521" cy="1470025"/>
          </a:xfrm>
        </p:spPr>
        <p:txBody>
          <a:bodyPr/>
          <a:lstStyle>
            <a:lvl1pPr>
              <a:defRPr>
                <a:solidFill>
                  <a:srgbClr val="1532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7165" y="3362632"/>
            <a:ext cx="4256312" cy="2276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15323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20120902 little squar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8641"/>
            <a:ext cx="728710" cy="7287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9380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fade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alphaModFix amt="8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7959" y="813238"/>
            <a:ext cx="4055241" cy="93717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661772" y="5734151"/>
            <a:ext cx="4259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C6BC84A-B0C2-BE4B-84D9-C0536B71BD95}" type="slidenum">
              <a:rPr lang="en-US" sz="1600" b="1" smtClean="0">
                <a:solidFill>
                  <a:srgbClr val="153238"/>
                </a:solidFill>
              </a:rPr>
              <a:pPr/>
              <a:t>‹#›</a:t>
            </a:fld>
            <a:endParaRPr lang="en-US" sz="1600" b="1" dirty="0">
              <a:solidFill>
                <a:srgbClr val="153238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750410"/>
            <a:ext cx="8229600" cy="43757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Headline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87798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fade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30215 PPP head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849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25242" y="735724"/>
            <a:ext cx="3643586" cy="681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9" name="Picture 8" descr="logo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1" y="6345243"/>
            <a:ext cx="8592207" cy="41691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7AD29-258D-1E4D-A623-585EABBDE01C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A7479-0D02-234E-9303-FDF6A288FE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656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fade/>
      </p:transition>
    </mc:Choice>
    <mc:Fallback>
      <p:transition spd="slow" advClick="0" advTm="2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accent5">
              <a:lumMod val="40000"/>
              <a:lumOff val="6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accent5">
              <a:lumMod val="50000"/>
            </a:schemeClr>
          </a:solidFill>
          <a:latin typeface="Candar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accent5">
              <a:lumMod val="50000"/>
            </a:schemeClr>
          </a:solidFill>
          <a:latin typeface="Candar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accent5">
              <a:lumMod val="50000"/>
            </a:schemeClr>
          </a:solidFill>
          <a:latin typeface="Candara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accent5">
              <a:lumMod val="50000"/>
            </a:schemeClr>
          </a:solidFill>
          <a:latin typeface="Candar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accent5">
              <a:lumMod val="50000"/>
            </a:schemeClr>
          </a:solidFill>
          <a:latin typeface="Candar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5248" y="2614795"/>
            <a:ext cx="8149000" cy="81245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Integrated Coastal Zone Management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8649" y="3487564"/>
            <a:ext cx="7115524" cy="2276168"/>
          </a:xfrm>
        </p:spPr>
        <p:txBody>
          <a:bodyPr/>
          <a:lstStyle/>
          <a:p>
            <a:pPr algn="l"/>
            <a:r>
              <a:rPr lang="en-US" b="1" dirty="0" smtClean="0"/>
              <a:t>Unit 3: Understanding integrated coastal zone management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90811858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90723" y="1750410"/>
            <a:ext cx="8229600" cy="746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‘Threats’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- what are the most important threats facing the coast?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Coastal threats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0723" y="2496795"/>
            <a:ext cx="5343182" cy="1733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Can these be grouped into broad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‘issues’?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AU" sz="1600" b="1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Biodiversity loss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AU" sz="1600" b="1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Pollution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AU" sz="1600" b="1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Coastal erosion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AU" sz="1600" b="1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Climate change</a:t>
            </a:r>
            <a:endParaRPr lang="en-AU" sz="160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	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AU" sz="1600" noProof="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</p:txBody>
      </p:sp>
    </p:spTree>
  </p:cSld>
  <p:clrMapOvr>
    <a:masterClrMapping/>
  </p:clrMapOvr>
  <p:transition spd="slow" advClick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90723" y="1750410"/>
            <a:ext cx="8229600" cy="746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Threats are associated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with human activities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baseline="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-</a:t>
            </a: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 individual activities can present multiple threats at different scales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Coastal threats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0723" y="2496795"/>
            <a:ext cx="5343182" cy="929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Mining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and its threats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What coastal threats do we associate with mining?</a:t>
            </a:r>
            <a:endParaRPr kumimoji="0" lang="en-AU" sz="1600" i="0" u="none" strike="noStrike" kern="1200" cap="none" spc="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AU" sz="1600" noProof="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0723" y="3225922"/>
            <a:ext cx="5343182" cy="929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Do these arise from mining itself or related activities?</a:t>
            </a:r>
            <a:endParaRPr kumimoji="0" lang="en-AU" sz="1600" i="0" u="none" strike="noStrike" kern="1200" cap="none" spc="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AU" sz="1600" noProof="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90723" y="3690648"/>
            <a:ext cx="5343182" cy="929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Do they occur close to the mine?</a:t>
            </a:r>
            <a:endParaRPr kumimoji="0" lang="en-AU" sz="1600" i="0" u="none" strike="noStrike" kern="1200" cap="none" spc="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AU" sz="1600" noProof="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90723" y="4155373"/>
            <a:ext cx="5343182" cy="929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Do they occur at the same time?</a:t>
            </a:r>
            <a:endParaRPr kumimoji="0" lang="en-AU" sz="1600" i="0" u="none" strike="noStrike" kern="1200" cap="none" spc="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AU" sz="1600" noProof="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</p:txBody>
      </p:sp>
    </p:spTree>
  </p:cSld>
  <p:clrMapOvr>
    <a:masterClrMapping/>
  </p:clrMapOvr>
  <p:transition spd="slow" advClick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90723" y="1750410"/>
            <a:ext cx="8229600" cy="746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ICZM – an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approach which reflects the physical nature of the coast and human impacts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0723" y="2296471"/>
            <a:ext cx="5343182" cy="929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Dimensions of ICZM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Horizontal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600" b="1" noProof="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Vertical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Spatial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600" b="1" noProof="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Scientific </a:t>
            </a:r>
            <a:endParaRPr lang="en-AU" sz="1600" noProof="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90723" y="3988106"/>
            <a:ext cx="8665990" cy="929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Need to know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which human activities are associated with which impacts for effective coastal zone management </a:t>
            </a:r>
            <a:endParaRPr lang="en-AU" sz="1600" noProof="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</p:txBody>
      </p:sp>
    </p:spTree>
  </p:cSld>
  <p:clrMapOvr>
    <a:masterClrMapping/>
  </p:clrMapOvr>
  <p:transition spd="slow"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94479"/>
            <a:ext cx="8229600" cy="338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Unit content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Identifying aspects of integration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Classifying</a:t>
            </a:r>
            <a:r>
              <a:rPr kumimoji="0" lang="en-A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coastal threats and issues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Case study: mining impact</a:t>
            </a:r>
            <a:r>
              <a:rPr kumimoji="0" lang="en-A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in coastal areas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Learning outcomes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Upon completion of this unit, students will be able to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Understand the implications of an ‘integrated’ approach</a:t>
            </a:r>
            <a:r>
              <a:rPr kumimoji="0" lang="en-A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to coastal management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Recognise how coastal threats</a:t>
            </a:r>
            <a:r>
              <a:rPr kumimoji="0" lang="en-A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can be grouped and analysed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Be able to understand</a:t>
            </a:r>
            <a:r>
              <a:rPr kumimoji="0" lang="en-A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the coastal impacts associated with mining and their relevance to ICZM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ransition spd="slow"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63600" y="5467129"/>
            <a:ext cx="8229600" cy="746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Managing coastal</a:t>
            </a:r>
            <a:r>
              <a:rPr kumimoji="0" lang="en-A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resources means managing across user groups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- integrating their needs and those of the natural environment </a:t>
            </a:r>
            <a:r>
              <a:rPr kumimoji="0" lang="en-A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" name="Picture 3" descr="reef_story_philippin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1918952"/>
            <a:ext cx="4623113" cy="3471004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90723" y="1750410"/>
            <a:ext cx="8229600" cy="746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‘Integration’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- bringing together, mixing together, combining, creating something new... 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7868" y="2562897"/>
            <a:ext cx="8229600" cy="3187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‘Integrating’ in coastal zone management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	- combining interests and aiming to satisfy different needs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 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AU" sz="1600" noProof="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</p:txBody>
      </p:sp>
      <p:pic>
        <p:nvPicPr>
          <p:cNvPr id="8" name="Picture 2" descr="http://geo.ku.dk/coadapt/pic/Kystfig1.jpg/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0927" y="3316074"/>
            <a:ext cx="4534526" cy="2864382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183352" y="3851552"/>
            <a:ext cx="5108154" cy="1965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	</a:t>
            </a:r>
            <a:r>
              <a:rPr lang="en-AU" sz="1600" i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‘Traditional’ approach </a:t>
            </a: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would manage rivers, wetlands, dunes separately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AU" sz="160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	</a:t>
            </a:r>
            <a:r>
              <a:rPr lang="en-AU" sz="1600" i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Integrated approach </a:t>
            </a: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would manage the links between these to ensure activities in one place do not have negative impacts elsewhere</a:t>
            </a:r>
            <a:endParaRPr kumimoji="0" lang="en-AU" sz="160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90723" y="1750410"/>
            <a:ext cx="8229600" cy="746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‘Integration’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- bringing together, mixing together, combining, creating something new... 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3997" y="5387923"/>
            <a:ext cx="7951439" cy="68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i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Integrated approach </a:t>
            </a: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reflects the close links between human activities, the natural environment </a:t>
            </a: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and the impacts of human activities  </a:t>
            </a: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in the coastal zone</a:t>
            </a:r>
            <a:endParaRPr kumimoji="0" lang="en-AU" sz="160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97633" y="2368504"/>
            <a:ext cx="5772356" cy="2924354"/>
            <a:chOff x="1297633" y="2368504"/>
            <a:chExt cx="5772356" cy="292435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7633" y="2368504"/>
              <a:ext cx="5772356" cy="2924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389721" y="3053751"/>
              <a:ext cx="164823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AU" sz="1100" dirty="0" smtClean="0">
                  <a:latin typeface="Arial" pitchFamily="34" charset="0"/>
                  <a:cs typeface="Arial" pitchFamily="34" charset="0"/>
                </a:rPr>
                <a:t>Human activities</a:t>
              </a:r>
              <a:endParaRPr lang="en-AU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89721" y="3545458"/>
              <a:ext cx="164823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AU" sz="1100" dirty="0" smtClean="0">
                  <a:latin typeface="Arial" pitchFamily="34" charset="0"/>
                  <a:cs typeface="Arial" pitchFamily="34" charset="0"/>
                </a:rPr>
                <a:t>Natural environment</a:t>
              </a:r>
              <a:endParaRPr lang="en-AU" sz="11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slow" advClick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90723" y="1750410"/>
            <a:ext cx="8229600" cy="746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‘Integration’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- bringing together, mixing together, combining, creating something new... 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66920" y="2496795"/>
            <a:ext cx="4265974" cy="1733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‘Horizontal integration’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	- manages across sectors and seeks common problems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	- seeks to avoid giving one sector preference over another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	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AU" sz="1600" noProof="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723" y="2496795"/>
            <a:ext cx="3299891" cy="351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854065" y="4026320"/>
            <a:ext cx="4265974" cy="1981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Example: fishing and tourism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	- many areas of conflict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	- manage through combining interests where possible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	- minimising conflict through spatial planning and other means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AU" sz="160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	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AU" sz="1600" noProof="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</p:txBody>
      </p:sp>
    </p:spTree>
  </p:cSld>
  <p:clrMapOvr>
    <a:masterClrMapping/>
  </p:clrMapOvr>
  <p:transition spd="slow" advClick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90723" y="1750410"/>
            <a:ext cx="8229600" cy="746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‘Integration’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- bringing together, mixing together, combining, creating something new... 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66920" y="2496795"/>
            <a:ext cx="4265974" cy="17336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‘Vertical integration’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	- managing across levels of government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	- centre, province, district, village...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	- ensuring links between policies and practice are present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	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AU" sz="1600" noProof="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54064" y="4026320"/>
            <a:ext cx="4882311" cy="1981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Improves administration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Less conflict between levels of government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Similar policies adopted across country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Greater effectiveness of government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Better</a:t>
            </a:r>
            <a:r>
              <a:rPr kumimoji="0" lang="en-AU" sz="160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public relations!</a:t>
            </a:r>
            <a:endParaRPr lang="en-AU" sz="1600" noProof="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4704" y="3593206"/>
            <a:ext cx="1738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Refer image on previous slide</a:t>
            </a:r>
            <a:endParaRPr lang="en-AU" dirty="0"/>
          </a:p>
        </p:txBody>
      </p:sp>
    </p:spTree>
  </p:cSld>
  <p:clrMapOvr>
    <a:masterClrMapping/>
  </p:clrMapOvr>
  <p:transition spd="slow" advClick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90723" y="1750410"/>
            <a:ext cx="8229600" cy="746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‘Integration’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- bringing together, mixing together, combining, creating something new... 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00818" y="2496795"/>
            <a:ext cx="5343182" cy="17336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‘Spatial integration’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managing across administrative boundaries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managing across physical boundaries (land, sea, river)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reflects nature of environmental processes and human impacts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	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AU" sz="1600" noProof="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54064" y="4026320"/>
            <a:ext cx="4882311" cy="1981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‘Scientific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integration’</a:t>
            </a:r>
            <a:endParaRPr kumimoji="0" lang="en-A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trans-disciplinary approach (combining disciplines to form new approaches)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integration</a:t>
            </a:r>
            <a:r>
              <a:rPr kumimoji="0" lang="en-AU" sz="160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of ‘traditional’ and ‘scientific’ knowledge</a:t>
            </a:r>
            <a:endParaRPr kumimoji="0" lang="en-AU" sz="160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difficult but generates widespread benefits</a:t>
            </a:r>
            <a:endParaRPr lang="en-AU" sz="1600" noProof="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4704" y="3593206"/>
            <a:ext cx="1738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Refer image on previous slide</a:t>
            </a:r>
            <a:endParaRPr lang="en-AU" dirty="0"/>
          </a:p>
        </p:txBody>
      </p:sp>
    </p:spTree>
  </p:cSld>
  <p:clrMapOvr>
    <a:masterClrMapping/>
  </p:clrMapOvr>
  <p:transition spd="slow" advClick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90723" y="1750410"/>
            <a:ext cx="8229600" cy="746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‘Integration’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- an approach which reflects the unique nature of the coast and human impacts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Integration</a:t>
            </a:r>
            <a:endParaRPr lang="en-US" dirty="0"/>
          </a:p>
        </p:txBody>
      </p:sp>
      <p:pic>
        <p:nvPicPr>
          <p:cNvPr id="8" name="Picture 4" descr="http://geo.ku.dk/coadapt/pic/Kystfig2.jpg/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8247" y="2408659"/>
            <a:ext cx="5923952" cy="39414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fade/>
  </p:transition>
</p:sld>
</file>

<file path=ppt/theme/theme1.xml><?xml version="1.0" encoding="utf-8"?>
<a:theme xmlns:a="http://schemas.openxmlformats.org/drawingml/2006/main" name="Presentation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206</TotalTime>
  <Words>477</Words>
  <Application>Microsoft Office PowerPoint</Application>
  <PresentationFormat>On-screen Show (4:3)</PresentationFormat>
  <Paragraphs>115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Presentation template</vt:lpstr>
      <vt:lpstr>Integrated Coastal Zone Management</vt:lpstr>
      <vt:lpstr>Introduction</vt:lpstr>
      <vt:lpstr>Introduction</vt:lpstr>
      <vt:lpstr>Integration</vt:lpstr>
      <vt:lpstr>Integration</vt:lpstr>
      <vt:lpstr>Integration</vt:lpstr>
      <vt:lpstr>Integration</vt:lpstr>
      <vt:lpstr>Integration</vt:lpstr>
      <vt:lpstr>Integration</vt:lpstr>
      <vt:lpstr>Coastal threats</vt:lpstr>
      <vt:lpstr>Coastal threats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Coastal Zone Management</dc:title>
  <dc:creator>Windows User</dc:creator>
  <cp:lastModifiedBy>Leanne Fernandes</cp:lastModifiedBy>
  <cp:revision>34</cp:revision>
  <dcterms:created xsi:type="dcterms:W3CDTF">2013-02-25T01:10:04Z</dcterms:created>
  <dcterms:modified xsi:type="dcterms:W3CDTF">2013-04-15T04:41:48Z</dcterms:modified>
</cp:coreProperties>
</file>